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4"/>
  </p:sldMasterIdLst>
  <p:notesMasterIdLst>
    <p:notesMasterId r:id="rId5"/>
  </p:notesMasterIdLst>
  <p:sldIdLst>
    <p:sldId id="256" r:id="rId6"/>
  </p:sldIdLst>
  <p:sldSz cy="10058400" cx="7772400"/>
  <p:notesSz cx="6858000" cy="9144000"/>
  <p:embeddedFontLst>
    <p:embeddedFont>
      <p:font typeface="Google Sans SemiBold"/>
      <p:regular r:id="rId7"/>
      <p:bold r:id="rId8"/>
      <p:italic r:id="rId9"/>
      <p:boldItalic r:id="rId10"/>
    </p:embeddedFont>
    <p:embeddedFont>
      <p:font typeface="Roboto"/>
      <p:regular r:id="rId11"/>
      <p:bold r:id="rId12"/>
      <p:italic r:id="rId13"/>
      <p:boldItalic r:id="rId14"/>
    </p:embeddedFont>
    <p:embeddedFont>
      <p:font typeface="PT Sans Narrow"/>
      <p:regular r:id="rId15"/>
      <p:bold r:id="rId16"/>
    </p:embeddedFont>
    <p:embeddedFont>
      <p:font typeface="Lato"/>
      <p:regular r:id="rId17"/>
      <p:bold r:id="rId18"/>
      <p:italic r:id="rId19"/>
      <p:boldItalic r:id="rId20"/>
    </p:embeddedFont>
    <p:embeddedFont>
      <p:font typeface="Google Sans"/>
      <p:regular r:id="rId21"/>
      <p:bold r:id="rId22"/>
      <p:italic r:id="rId23"/>
      <p:boldItalic r:id="rId24"/>
    </p:embeddedFont>
    <p:embeddedFont>
      <p:font typeface="Work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24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22" Type="http://schemas.openxmlformats.org/officeDocument/2006/relationships/font" Target="fonts/GoogleSans-bold.fntdata"/><Relationship Id="rId21" Type="http://schemas.openxmlformats.org/officeDocument/2006/relationships/font" Target="fonts/GoogleSans-regular.fntdata"/><Relationship Id="rId24" Type="http://schemas.openxmlformats.org/officeDocument/2006/relationships/font" Target="fonts/GoogleSans-boldItalic.fntdata"/><Relationship Id="rId23" Type="http://schemas.openxmlformats.org/officeDocument/2006/relationships/font" Target="fonts/GoogleSa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GoogleSansSemiBold-italic.fntdata"/><Relationship Id="rId26" Type="http://schemas.openxmlformats.org/officeDocument/2006/relationships/font" Target="fonts/WorkSans-bold.fntdata"/><Relationship Id="rId25" Type="http://schemas.openxmlformats.org/officeDocument/2006/relationships/font" Target="fonts/WorkSans-regular.fntdata"/><Relationship Id="rId28" Type="http://schemas.openxmlformats.org/officeDocument/2006/relationships/font" Target="fonts/WorkSans-boldItalic.fntdata"/><Relationship Id="rId27" Type="http://schemas.openxmlformats.org/officeDocument/2006/relationships/font" Target="fonts/Work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font" Target="fonts/GoogleSansSemiBold-regular.fntdata"/><Relationship Id="rId8" Type="http://schemas.openxmlformats.org/officeDocument/2006/relationships/font" Target="fonts/GoogleSansSemiBold-bold.fntdata"/><Relationship Id="rId11" Type="http://schemas.openxmlformats.org/officeDocument/2006/relationships/font" Target="fonts/Roboto-regular.fntdata"/><Relationship Id="rId10" Type="http://schemas.openxmlformats.org/officeDocument/2006/relationships/font" Target="fonts/GoogleSansSemiBold-boldItalic.fntdata"/><Relationship Id="rId13" Type="http://schemas.openxmlformats.org/officeDocument/2006/relationships/font" Target="fonts/Roboto-italic.fntdata"/><Relationship Id="rId12" Type="http://schemas.openxmlformats.org/officeDocument/2006/relationships/font" Target="fonts/Roboto-bold.fntdata"/><Relationship Id="rId15" Type="http://schemas.openxmlformats.org/officeDocument/2006/relationships/font" Target="fonts/PTSansNarrow-regular.fntdata"/><Relationship Id="rId14" Type="http://schemas.openxmlformats.org/officeDocument/2006/relationships/font" Target="fonts/Roboto-boldItalic.fntdata"/><Relationship Id="rId17" Type="http://schemas.openxmlformats.org/officeDocument/2006/relationships/font" Target="fonts/Lato-regular.fntdata"/><Relationship Id="rId16" Type="http://schemas.openxmlformats.org/officeDocument/2006/relationships/font" Target="fonts/PTSansNarrow-bold.fntdata"/><Relationship Id="rId19" Type="http://schemas.openxmlformats.org/officeDocument/2006/relationships/font" Target="fonts/Lato-italic.fntdata"/><Relationship Id="rId18" Type="http://schemas.openxmlformats.org/officeDocument/2006/relationships/font" Target="fonts/La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90e7c1ade_0_16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90e7c1ad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3"/>
          <p:cNvCxnSpPr>
            <a:stCxn id="63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4" name="Google Shape;64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5" name="Google Shape;65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69" name="Google Shape;6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0" name="Google Shape;7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4" name="Google Shape;7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75" name="Google Shape;75;p3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3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79" name="Google Shape;79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0" name="Google Shape;8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1" name="Google Shape;8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2" name="Google Shape;8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3" name="Google Shape;8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63" name="Google Shape;63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87" name="Google Shape;87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88" name="Google Shape;88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89" name="Google Shape;89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0" name="Google Shape;9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4069DD"/>
            </a:solidFill>
            <a:ln cap="flat" cmpd="sng" w="9525">
              <a:solidFill>
                <a:srgbClr val="4069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3" name="Google Shape;93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94" name="Google Shape;94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" name="Google Shape;96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7" name="Google Shape;97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98" name="Google Shape;98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" name="Google Shape;100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2" name="Google Shape;102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03" name="Google Shape;103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3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Google Shape;109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0" name="Google Shape;110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11" name="Google Shape;111;p4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" name="Google Shape;112;p4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13" name="Google Shape;113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6" name="Google Shape;116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17" name="Google Shape;117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" name="Google Shape;121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22" name="Google Shape;122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" name="Google Shape;126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27" name="Google Shape;127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" name="Google Shape;131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32" name="Google Shape;132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" name="Google Shape;136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8" name="Google Shape;138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9" name="Google Shape;139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0" name="Google Shape;140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1" name="Google Shape;141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3" name="Google Shape;143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4" name="Google Shape;144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5" name="Google Shape;145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47" name="Google Shape;147;p4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52" name="Google Shape;152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53" name="Google Shape;153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4" name="Google Shape;154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5" name="Google Shape;155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6" name="Google Shape;156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57" name="Google Shape;157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58" name="Google Shape;158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9" name="Google Shape;159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0" name="Google Shape;160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1" name="Google Shape;161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62" name="Google Shape;162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3" name="Google Shape;163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4" name="Google Shape;164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5" name="Google Shape;165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6" name="Google Shape;166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7" name="Google Shape;167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68" name="Google Shape;168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1" name="Google Shape;171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2" name="Google Shape;172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74" name="Google Shape;174;p5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 NOT USE ">
  <p:cSld name="TITLE_2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8" name="Google Shape;178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79" name="Google Shape;179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rect b="b" l="l" r="r" t="t"/>
              <a:pathLst>
                <a:path extrusionOk="0" h="19840" w="367556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0" name="Google Shape;180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rect b="b" l="l" r="r" t="t"/>
              <a:pathLst>
                <a:path extrusionOk="0" h="18959" w="366343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O NOT USE">
  <p:cSld name="CUSTOM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"/>
          <p:cNvSpPr txBox="1"/>
          <p:nvPr/>
        </p:nvSpPr>
        <p:spPr>
          <a:xfrm>
            <a:off x="188700" y="1533300"/>
            <a:ext cx="36975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75">
                <a:latin typeface="Google Sans SemiBold"/>
                <a:ea typeface="Google Sans SemiBold"/>
                <a:cs typeface="Google Sans SemiBold"/>
                <a:sym typeface="Google Sans SemiBold"/>
              </a:rPr>
              <a:t>Project Overview</a:t>
            </a:r>
            <a:endParaRPr sz="1375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187" name="Google Shape;187;p8"/>
          <p:cNvSpPr txBox="1"/>
          <p:nvPr/>
        </p:nvSpPr>
        <p:spPr>
          <a:xfrm>
            <a:off x="211425" y="1782925"/>
            <a:ext cx="7309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</a:t>
            </a:r>
            <a:r>
              <a:rPr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he TikTok data team seeks to develop a machine learning model to assist in the classification of claims for user submissions. In this part of the project, the data team will conduct a hypothesis test to analyze the relationship between verified_status and video_view_count. </a:t>
            </a:r>
            <a:endParaRPr sz="13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8" name="Google Shape;188;p8"/>
          <p:cNvSpPr txBox="1"/>
          <p:nvPr/>
        </p:nvSpPr>
        <p:spPr>
          <a:xfrm>
            <a:off x="36300" y="3925075"/>
            <a:ext cx="3213000" cy="60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The analysis shows that there is a difference in number of views between TikTok videos posted by verified accounts and TikTok videos posted by unverified accounts. 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As a result, these findings suggest there might be fundamental behavioral differences between these two groups of accounts: verified and unverified. 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It would be interesting to investigate the root cause of this behavioral difference. For example, consider: 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Google Sans"/>
              <a:buChar char="○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Do unverified accounts tend to post more engaging videos? Is that engaging content a claim or opinion? 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1000"/>
              </a:spcAft>
              <a:buSzPts val="1400"/>
              <a:buFont typeface="Google Sans"/>
              <a:buChar char="○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Or, are unverified accounts associated with spam bots that help inflate view counts?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9" name="Google Shape;189;p8"/>
          <p:cNvSpPr txBox="1"/>
          <p:nvPr/>
        </p:nvSpPr>
        <p:spPr>
          <a:xfrm>
            <a:off x="3350925" y="7778925"/>
            <a:ext cx="4246200" cy="19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The team suggests moving forward and building a </a:t>
            </a:r>
            <a:r>
              <a:rPr b="1" lang="en" sz="1500">
                <a:latin typeface="Google Sans"/>
                <a:ea typeface="Google Sans"/>
                <a:cs typeface="Google Sans"/>
                <a:sym typeface="Google Sans"/>
              </a:rPr>
              <a:t>regression model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 on verified status. 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A regression model for verified_status can help analyze user behavior in this group of verified users. 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Then, this context can be used to consider results from a claim classification model that will be created afterwards. 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0" name="Google Shape;190;p8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Executive Summary:</a:t>
            </a: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 Statistical Testing </a:t>
            </a: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Results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1" name="Google Shape;191;p8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TikTok Claims Classification Project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192" name="Google Shape;19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7275" y="4986488"/>
            <a:ext cx="3203100" cy="90707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8"/>
          <p:cNvSpPr txBox="1"/>
          <p:nvPr/>
        </p:nvSpPr>
        <p:spPr>
          <a:xfrm>
            <a:off x="3499475" y="3341138"/>
            <a:ext cx="4195500" cy="38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The TikTok data team considered the relationship between verified_status and video_view_count. </a:t>
            </a:r>
            <a:endParaRPr sz="13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One approach conducted was to examine the mean values of video_view_count for each group of verified_status in the sample data. The findings showed that most </a:t>
            </a:r>
            <a:r>
              <a:rPr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accounts</a:t>
            </a:r>
            <a:r>
              <a:rPr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were unverified. 265,663 accounts were not verified and 91,439 accounts were verified. </a:t>
            </a:r>
            <a:endParaRPr sz="13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The second approach was a two-sample hypothesis test. Aligned with preliminary findings from the mean values, this statistical analysis shows that a</a:t>
            </a:r>
            <a:r>
              <a:rPr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ny observed difference in the sample data is due to an actual difference in the corresponding population means</a:t>
            </a:r>
            <a:r>
              <a:rPr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.</a:t>
            </a:r>
            <a:endParaRPr sz="13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